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7" r:id="rId1"/>
  </p:sldMasterIdLst>
  <p:notesMasterIdLst>
    <p:notesMasterId r:id="rId69"/>
  </p:notesMasterIdLst>
  <p:sldIdLst>
    <p:sldId id="256" r:id="rId2"/>
    <p:sldId id="325" r:id="rId3"/>
    <p:sldId id="257" r:id="rId4"/>
    <p:sldId id="258" r:id="rId5"/>
    <p:sldId id="259" r:id="rId6"/>
    <p:sldId id="264" r:id="rId7"/>
    <p:sldId id="260" r:id="rId8"/>
    <p:sldId id="298" r:id="rId9"/>
    <p:sldId id="277" r:id="rId10"/>
    <p:sldId id="323" r:id="rId11"/>
    <p:sldId id="265" r:id="rId12"/>
    <p:sldId id="297" r:id="rId13"/>
    <p:sldId id="276" r:id="rId14"/>
    <p:sldId id="289" r:id="rId15"/>
    <p:sldId id="266" r:id="rId16"/>
    <p:sldId id="294" r:id="rId17"/>
    <p:sldId id="293" r:id="rId18"/>
    <p:sldId id="278" r:id="rId19"/>
    <p:sldId id="295" r:id="rId20"/>
    <p:sldId id="267" r:id="rId21"/>
    <p:sldId id="296" r:id="rId22"/>
    <p:sldId id="279" r:id="rId23"/>
    <p:sldId id="291" r:id="rId24"/>
    <p:sldId id="299" r:id="rId25"/>
    <p:sldId id="268" r:id="rId26"/>
    <p:sldId id="300" r:id="rId27"/>
    <p:sldId id="280" r:id="rId28"/>
    <p:sldId id="281" r:id="rId29"/>
    <p:sldId id="301" r:id="rId30"/>
    <p:sldId id="320" r:id="rId31"/>
    <p:sldId id="282" r:id="rId32"/>
    <p:sldId id="269" r:id="rId33"/>
    <p:sldId id="302" r:id="rId34"/>
    <p:sldId id="303" r:id="rId35"/>
    <p:sldId id="304" r:id="rId36"/>
    <p:sldId id="305" r:id="rId37"/>
    <p:sldId id="270" r:id="rId38"/>
    <p:sldId id="306" r:id="rId39"/>
    <p:sldId id="307" r:id="rId40"/>
    <p:sldId id="271" r:id="rId41"/>
    <p:sldId id="308" r:id="rId42"/>
    <p:sldId id="309" r:id="rId43"/>
    <p:sldId id="272" r:id="rId44"/>
    <p:sldId id="310" r:id="rId45"/>
    <p:sldId id="311" r:id="rId46"/>
    <p:sldId id="312" r:id="rId47"/>
    <p:sldId id="273" r:id="rId48"/>
    <p:sldId id="317" r:id="rId49"/>
    <p:sldId id="284" r:id="rId50"/>
    <p:sldId id="313" r:id="rId51"/>
    <p:sldId id="314" r:id="rId52"/>
    <p:sldId id="274" r:id="rId53"/>
    <p:sldId id="318" r:id="rId54"/>
    <p:sldId id="285" r:id="rId55"/>
    <p:sldId id="286" r:id="rId56"/>
    <p:sldId id="315" r:id="rId57"/>
    <p:sldId id="275" r:id="rId58"/>
    <p:sldId id="319" r:id="rId59"/>
    <p:sldId id="288" r:id="rId60"/>
    <p:sldId id="321" r:id="rId61"/>
    <p:sldId id="322" r:id="rId62"/>
    <p:sldId id="261" r:id="rId63"/>
    <p:sldId id="324" r:id="rId64"/>
    <p:sldId id="262" r:id="rId65"/>
    <p:sldId id="290" r:id="rId66"/>
    <p:sldId id="316" r:id="rId67"/>
    <p:sldId id="263" r:id="rId6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591"/>
  </p:normalViewPr>
  <p:slideViewPr>
    <p:cSldViewPr snapToGrid="0" snapToObjects="1" showGuides="1">
      <p:cViewPr varScale="1">
        <p:scale>
          <a:sx n="90" d="100"/>
          <a:sy n="90" d="100"/>
        </p:scale>
        <p:origin x="23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DA79CC-8618-AE4B-89D0-B278D60D60A2}" type="datetimeFigureOut">
              <a:rPr lang="en-US" smtClean="0"/>
              <a:t>1/12/17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539CF-44B0-A242-A8D0-161762A4E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290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 smtClean="0"/>
              <a:t>Note that “can” is the key word here</a:t>
            </a:r>
            <a:r>
              <a:rPr lang="is-IS" i="1" dirty="0" smtClean="0"/>
              <a:t>…</a:t>
            </a:r>
            <a:endParaRPr lang="en-US" i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8539CF-44B0-A242-A8D0-161762A4EA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193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i.e. when it is more hassle than it is worth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8539CF-44B0-A242-A8D0-161762A4EA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125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AN EXCUSE TO USE AN ORM or other heavyweight abstraction – but if those abstractions</a:t>
            </a:r>
            <a:r>
              <a:rPr lang="en-US" baseline="0" dirty="0" smtClean="0"/>
              <a:t> make sense for you, use them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8539CF-44B0-A242-A8D0-161762A4EAD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180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is really</a:t>
            </a:r>
            <a:r>
              <a:rPr lang="en-US" baseline="0" dirty="0" smtClean="0"/>
              <a:t> about the next item – Processes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8539CF-44B0-A242-A8D0-161762A4EAD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9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1/12/17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48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Relationship Id="rId3" Type="http://schemas.openxmlformats.org/officeDocument/2006/relationships/hyperlink" Target="https://engineering.linkedin.com/distributed-systems/log-what-every-software-engineer-should-know-about-real-time-datas-unifying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pivotal.io/beyond-the-twelve-factor-app" TargetMode="External"/><Relationship Id="rId3" Type="http://schemas.openxmlformats.org/officeDocument/2006/relationships/image" Target="../media/image19.tif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unsplash.com/" TargetMode="External"/><Relationship Id="rId3" Type="http://schemas.openxmlformats.org/officeDocument/2006/relationships/image" Target="../media/image20.tif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12factor.net/" TargetMode="External"/><Relationship Id="rId3" Type="http://schemas.openxmlformats.org/officeDocument/2006/relationships/image" Target="../media/image21.tif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Can I Build a 12-Factor App in </a:t>
            </a:r>
            <a:r>
              <a:rPr lang="en-US" dirty="0" err="1"/>
              <a:t>.Net</a:t>
            </a:r>
            <a:r>
              <a:rPr lang="en-US" dirty="0"/>
              <a:t>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Eric Kepes, Software Architect</a:t>
            </a:r>
          </a:p>
          <a:p>
            <a:r>
              <a:rPr lang="en-US" dirty="0" err="1" smtClean="0"/>
              <a:t>Codemash</a:t>
            </a:r>
            <a:r>
              <a:rPr lang="en-US" dirty="0" smtClean="0"/>
              <a:t> 2017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55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1:1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codebase per repo</a:t>
            </a:r>
          </a:p>
          <a:p>
            <a:r>
              <a:rPr lang="en-US" dirty="0" smtClean="0"/>
              <a:t>One repo per codebase</a:t>
            </a:r>
          </a:p>
          <a:p>
            <a:r>
              <a:rPr lang="en-US" dirty="0" smtClean="0"/>
              <a:t>No shared code – share libraries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462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II. Dependencies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Explicitly declare and isolate dependencies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7900" y="361950"/>
            <a:ext cx="32258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6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Loose coupling</a:t>
            </a:r>
          </a:p>
          <a:p>
            <a:r>
              <a:rPr lang="en-US" dirty="0" smtClean="0"/>
              <a:t>Control of versions</a:t>
            </a:r>
          </a:p>
          <a:p>
            <a:r>
              <a:rPr lang="en-US" dirty="0" smtClean="0"/>
              <a:t>Reduce “Dependency Hell”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55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Nuget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Third Party dependencies</a:t>
            </a:r>
          </a:p>
          <a:p>
            <a:r>
              <a:rPr lang="en-US" dirty="0" smtClean="0"/>
              <a:t>Packages of internal libraries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SemVer</a:t>
            </a:r>
            <a:endParaRPr lang="en-US" dirty="0" smtClean="0"/>
          </a:p>
          <a:p>
            <a:r>
              <a:rPr lang="en-US" strike="sngStrike" dirty="0" smtClean="0"/>
              <a:t>Forced Upgrades</a:t>
            </a:r>
            <a:endParaRPr 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52694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III. </a:t>
            </a:r>
            <a:r>
              <a:rPr lang="en-US" dirty="0" err="1" smtClean="0"/>
              <a:t>Config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Store </a:t>
            </a:r>
            <a:r>
              <a:rPr lang="en-US" dirty="0" err="1" smtClean="0"/>
              <a:t>config</a:t>
            </a:r>
            <a:r>
              <a:rPr lang="en-US" dirty="0" smtClean="0"/>
              <a:t> in the environment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8750" y="339090"/>
            <a:ext cx="40640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Easy to change, even at runtime</a:t>
            </a:r>
          </a:p>
          <a:p>
            <a:r>
              <a:rPr lang="en-US" dirty="0" smtClean="0"/>
              <a:t>Won’t get checked in to source control</a:t>
            </a:r>
          </a:p>
          <a:p>
            <a:r>
              <a:rPr lang="en-US" dirty="0" smtClean="0"/>
              <a:t>Allow multiple instances to run on the same “machine”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1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access from any language or scripting environment</a:t>
            </a:r>
          </a:p>
          <a:p>
            <a:r>
              <a:rPr lang="en-US" dirty="0" smtClean="0"/>
              <a:t>Limited/No Parsing (</a:t>
            </a:r>
            <a:r>
              <a:rPr lang="en-US" dirty="0" err="1" smtClean="0"/>
              <a:t>i.e</a:t>
            </a:r>
            <a:r>
              <a:rPr lang="en-US" dirty="0" smtClean="0"/>
              <a:t> not XML)</a:t>
            </a:r>
          </a:p>
          <a:p>
            <a:r>
              <a:rPr lang="en-US" dirty="0" smtClean="0"/>
              <a:t>Can have different values in different processes on the same machine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55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DEV-DB-Connection = xxx</a:t>
            </a:r>
          </a:p>
          <a:p>
            <a:r>
              <a:rPr lang="en-US" dirty="0" smtClean="0"/>
              <a:t>PROD-DB-Connection = </a:t>
            </a:r>
            <a:r>
              <a:rPr lang="en-US" dirty="0" err="1" smtClean="0"/>
              <a:t>yyy</a:t>
            </a:r>
            <a:endParaRPr lang="en-US" dirty="0" smtClean="0"/>
          </a:p>
          <a:p>
            <a:r>
              <a:rPr lang="en-US" dirty="0" err="1" smtClean="0"/>
              <a:t>RunMode</a:t>
            </a:r>
            <a:r>
              <a:rPr lang="en-US" dirty="0" smtClean="0"/>
              <a:t> = PROD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81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Namespacing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required, but helpful:</a:t>
            </a:r>
          </a:p>
          <a:p>
            <a:pPr lvl="1"/>
            <a:r>
              <a:rPr lang="en-US" dirty="0" err="1" smtClean="0"/>
              <a:t>MyCo</a:t>
            </a:r>
            <a:r>
              <a:rPr lang="en-US" dirty="0" smtClean="0"/>
              <a:t>-DB-Connection</a:t>
            </a:r>
          </a:p>
          <a:p>
            <a:pPr lvl="1"/>
            <a:r>
              <a:rPr lang="en-US" dirty="0" err="1" smtClean="0"/>
              <a:t>MyCo</a:t>
            </a:r>
            <a:r>
              <a:rPr lang="en-US" dirty="0" smtClean="0"/>
              <a:t>-</a:t>
            </a:r>
            <a:r>
              <a:rPr lang="en-US" dirty="0" err="1" smtClean="0"/>
              <a:t>AppName</a:t>
            </a:r>
            <a:r>
              <a:rPr lang="en-US" dirty="0" smtClean="0"/>
              <a:t>-Broker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42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smtClean="0"/>
              <a:t>NO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9669" y="3092450"/>
            <a:ext cx="81280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433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IV. Backing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Treat backing services as attached resources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4463" y="349249"/>
            <a:ext cx="40640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70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Loose coupling</a:t>
            </a:r>
          </a:p>
          <a:p>
            <a:r>
              <a:rPr lang="en-US" dirty="0" smtClean="0"/>
              <a:t>No location 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87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 through well-known 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 endpoints</a:t>
            </a:r>
          </a:p>
          <a:p>
            <a:r>
              <a:rPr lang="en-US" dirty="0" smtClean="0"/>
              <a:t>TCP/UDP with well-defined format (i.e. SQL)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1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Swapable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Instance-to-instance, </a:t>
            </a:r>
            <a:r>
              <a:rPr lang="en-US" b="1" dirty="0" smtClean="0"/>
              <a:t>not</a:t>
            </a:r>
            <a:r>
              <a:rPr lang="en-US" dirty="0" smtClean="0"/>
              <a:t> type-to-type</a:t>
            </a:r>
          </a:p>
        </p:txBody>
      </p:sp>
    </p:spTree>
    <p:extLst>
      <p:ext uri="{BB962C8B-B14F-4D97-AF65-F5344CB8AC3E}">
        <p14:creationId xmlns:p14="http://schemas.microsoft.com/office/powerpoint/2010/main" val="202032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Location-awareness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on any machine</a:t>
            </a:r>
          </a:p>
          <a:p>
            <a:r>
              <a:rPr lang="en-US" dirty="0" smtClean="0"/>
              <a:t>Facilitates Load Balancing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32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V. Build, Release, 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Strictly separate build and run stages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450" y="404812"/>
            <a:ext cx="40640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54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you to easily run multiple instances and know they are the same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8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Agent-based builds (TeamCity, Team Build, etc.)</a:t>
            </a:r>
          </a:p>
          <a:p>
            <a:r>
              <a:rPr lang="en-US" dirty="0" smtClean="0"/>
              <a:t>Run automated tests</a:t>
            </a:r>
          </a:p>
          <a:p>
            <a:r>
              <a:rPr lang="en-US" dirty="0" smtClean="0"/>
              <a:t>Version (</a:t>
            </a:r>
            <a:r>
              <a:rPr lang="en-US" dirty="0" err="1" smtClean="0"/>
              <a:t>Semver</a:t>
            </a:r>
            <a:r>
              <a:rPr lang="en-US" dirty="0" smtClean="0"/>
              <a:t> is nice</a:t>
            </a:r>
            <a:r>
              <a:rPr lang="is-IS" dirty="0" smtClean="0"/>
              <a:t>…)</a:t>
            </a:r>
          </a:p>
          <a:p>
            <a:r>
              <a:rPr lang="is-IS" dirty="0" smtClean="0"/>
              <a:t>Package (Zip, Nuget, MSI)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39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Coupling built package with </a:t>
            </a:r>
            <a:r>
              <a:rPr lang="en-US" dirty="0" err="1" smtClean="0"/>
              <a:t>config</a:t>
            </a:r>
            <a:r>
              <a:rPr lang="en-US" dirty="0" smtClean="0"/>
              <a:t> in an execution environment</a:t>
            </a:r>
          </a:p>
        </p:txBody>
      </p:sp>
    </p:spTree>
    <p:extLst>
      <p:ext uri="{BB962C8B-B14F-4D97-AF65-F5344CB8AC3E}">
        <p14:creationId xmlns:p14="http://schemas.microsoft.com/office/powerpoint/2010/main" val="1970024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 the same package to test/staging/production</a:t>
            </a:r>
          </a:p>
          <a:p>
            <a:r>
              <a:rPr lang="en-US" dirty="0" smtClean="0"/>
              <a:t>NEVER rebuild</a:t>
            </a:r>
          </a:p>
          <a:p>
            <a:r>
              <a:rPr lang="en-US" dirty="0" smtClean="0"/>
              <a:t>Use an automated script – no manual 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82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this 12 Factors thing, anyway?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“Manifesto” from </a:t>
            </a:r>
            <a:r>
              <a:rPr lang="en-US" dirty="0" err="1" smtClean="0"/>
              <a:t>Heroku</a:t>
            </a:r>
            <a:endParaRPr lang="en-US" dirty="0" smtClean="0"/>
          </a:p>
          <a:p>
            <a:r>
              <a:rPr lang="en-US" dirty="0" smtClean="0"/>
              <a:t>A way to build </a:t>
            </a:r>
            <a:r>
              <a:rPr lang="en-US" dirty="0" smtClean="0"/>
              <a:t>and run </a:t>
            </a:r>
            <a:r>
              <a:rPr lang="en-US" dirty="0" err="1" smtClean="0"/>
              <a:t>cloudable</a:t>
            </a:r>
            <a:r>
              <a:rPr lang="en-US" dirty="0" smtClean="0"/>
              <a:t> </a:t>
            </a:r>
            <a:r>
              <a:rPr lang="en-US" dirty="0" smtClean="0"/>
              <a:t>apps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9089" y="2140210"/>
            <a:ext cx="4546032" cy="417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6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Rollback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5088" y="2824974"/>
            <a:ext cx="6477157" cy="255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VI.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Execute the app as one or more stateless process(</a:t>
            </a:r>
            <a:r>
              <a:rPr lang="en-US" dirty="0" err="1" smtClean="0"/>
              <a:t>es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738" y="425449"/>
            <a:ext cx="40640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61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Facilitate supporting different environments</a:t>
            </a:r>
          </a:p>
          <a:p>
            <a:r>
              <a:rPr lang="en-US" dirty="0" smtClean="0"/>
              <a:t>Allow multiple instances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29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as a Console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12-factor guidance</a:t>
            </a:r>
          </a:p>
          <a:p>
            <a:r>
              <a:rPr lang="en-US" dirty="0" smtClean="0"/>
              <a:t>Used to be impossible (IIS hosting)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91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OWIN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Self-hosting of Web processes</a:t>
            </a:r>
          </a:p>
        </p:txBody>
      </p:sp>
    </p:spTree>
    <p:extLst>
      <p:ext uri="{BB962C8B-B14F-4D97-AF65-F5344CB8AC3E}">
        <p14:creationId xmlns:p14="http://schemas.microsoft.com/office/powerpoint/2010/main" val="201466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TopShelf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Can easily run as a console app or as a Windows Service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258685" y="2667000"/>
            <a:ext cx="359283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5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VII. Port Binding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Export services via port binding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175" y="398462"/>
            <a:ext cx="40640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13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dependent upon a particular web server</a:t>
            </a:r>
          </a:p>
          <a:p>
            <a:r>
              <a:rPr lang="en-US" dirty="0" smtClean="0"/>
              <a:t>Accessible from other machines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6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Expose Over TCP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55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would 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enable faster deployments</a:t>
            </a:r>
          </a:p>
          <a:p>
            <a:r>
              <a:rPr lang="en-US" dirty="0" smtClean="0"/>
              <a:t>Can enable scale out</a:t>
            </a:r>
          </a:p>
          <a:p>
            <a:r>
              <a:rPr lang="en-US" dirty="0" smtClean="0"/>
              <a:t>Can enable </a:t>
            </a:r>
            <a:r>
              <a:rPr lang="en-US" dirty="0" smtClean="0"/>
              <a:t>monitoring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45509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VIII. Concurrency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Scale out via the process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1600" y="376238"/>
            <a:ext cx="40640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91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Enable Scale 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3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Stateless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state in </a:t>
            </a:r>
            <a:r>
              <a:rPr lang="en-US" smtClean="0"/>
              <a:t>backing services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0326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IX. Disposability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Maximize robustness with fast startup and graceful shutdown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738" y="419099"/>
            <a:ext cx="4064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60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 apps to be able to start and stop quickly</a:t>
            </a:r>
          </a:p>
          <a:p>
            <a:r>
              <a:rPr lang="en-US" dirty="0" smtClean="0"/>
              <a:t>Gracefully handle unexpected shutdown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587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Cattle Not Pets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Easiest way to handle many exceptions is to crash and restart</a:t>
            </a:r>
          </a:p>
          <a:p>
            <a:r>
              <a:rPr lang="en-US" dirty="0" smtClean="0"/>
              <a:t>Elastic Demand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4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ACK/NACK/Timeout model</a:t>
            </a:r>
          </a:p>
          <a:p>
            <a:r>
              <a:rPr lang="en-US" dirty="0" smtClean="0"/>
              <a:t>Avoid Distributed Transactions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19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X. Dev/Prod Parity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Keep development, staging, and production as similar as possible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8750" y="390525"/>
            <a:ext cx="40640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38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505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“Practice Like You Play”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use SQLite in dev/test and SQL Server in prod</a:t>
            </a:r>
          </a:p>
          <a:p>
            <a:r>
              <a:rPr lang="en-US" dirty="0" smtClean="0"/>
              <a:t>Don’t use </a:t>
            </a:r>
            <a:r>
              <a:rPr lang="en-US" dirty="0" err="1" smtClean="0"/>
              <a:t>ASP.Net</a:t>
            </a:r>
            <a:r>
              <a:rPr lang="en-US" dirty="0" smtClean="0"/>
              <a:t> caching in dev and </a:t>
            </a:r>
            <a:r>
              <a:rPr lang="en-US" dirty="0" err="1" smtClean="0"/>
              <a:t>Redis</a:t>
            </a:r>
            <a:r>
              <a:rPr lang="en-US" dirty="0" smtClean="0"/>
              <a:t> in prod</a:t>
            </a:r>
          </a:p>
          <a:p>
            <a:r>
              <a:rPr lang="en-US" dirty="0" smtClean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09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wouldn’t 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Building a desktop app</a:t>
            </a:r>
          </a:p>
          <a:p>
            <a:r>
              <a:rPr lang="en-US" dirty="0" smtClean="0"/>
              <a:t>Building an on-premises app (maybe)</a:t>
            </a:r>
          </a:p>
          <a:p>
            <a:r>
              <a:rPr lang="en-US" dirty="0" smtClean="0"/>
              <a:t>Living in an Old-School IT </a:t>
            </a:r>
            <a:r>
              <a:rPr lang="en-US" dirty="0" smtClean="0"/>
              <a:t>shop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6525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Hardware Parity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don’t need hardware parity</a:t>
            </a:r>
          </a:p>
          <a:p>
            <a:r>
              <a:rPr lang="en-US" dirty="0" smtClean="0"/>
              <a:t>You should test on clusters/multi-machine if that is how prod looks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10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your support tools (logs, monitoring, other tooling) in development and test</a:t>
            </a:r>
          </a:p>
          <a:p>
            <a:r>
              <a:rPr lang="en-US" dirty="0" smtClean="0"/>
              <a:t>Otherwise, how do you know they are useful?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79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XI. Logs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Treat logs as event streams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738" y="419100"/>
            <a:ext cx="40640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35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Supportability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50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Logs Are Important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4313" y="3216877"/>
            <a:ext cx="10018712" cy="20244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84311" y="5379065"/>
            <a:ext cx="100187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hlinkClick r:id="rId3"/>
              </a:rPr>
              <a:t>https://</a:t>
            </a:r>
            <a:r>
              <a:rPr lang="en-US" sz="1200" dirty="0" err="1">
                <a:hlinkClick r:id="rId3"/>
              </a:rPr>
              <a:t>engineering.linkedin.com</a:t>
            </a:r>
            <a:r>
              <a:rPr lang="en-US" sz="1200" dirty="0">
                <a:hlinkClick r:id="rId3"/>
              </a:rPr>
              <a:t>/distributed-systems/log-what-every-software-engineer-should-know-about-real-time-datas-unifying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089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ELK Stack</a:t>
            </a:r>
          </a:p>
          <a:p>
            <a:r>
              <a:rPr lang="en-US" dirty="0" smtClean="0"/>
              <a:t>Kafka</a:t>
            </a:r>
          </a:p>
          <a:p>
            <a:r>
              <a:rPr lang="en-US" dirty="0" smtClean="0"/>
              <a:t>Windows Event 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911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Readable Logs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aka Structured Logging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01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XII. Admin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Run admin/management tasks as one-off processes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875" y="41910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3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Easy to find tooling when you need it</a:t>
            </a:r>
          </a:p>
          <a:p>
            <a:r>
              <a:rPr lang="en-US" dirty="0" smtClean="0"/>
              <a:t>Ensure it is the correct version</a:t>
            </a:r>
          </a:p>
        </p:txBody>
      </p:sp>
    </p:spTree>
    <p:extLst>
      <p:ext uri="{BB962C8B-B14F-4D97-AF65-F5344CB8AC3E}">
        <p14:creationId xmlns:p14="http://schemas.microsoft.com/office/powerpoint/2010/main" val="1340144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Admin Tooling 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 of the app</a:t>
            </a:r>
          </a:p>
          <a:p>
            <a:pPr lvl="1"/>
            <a:r>
              <a:rPr lang="en-US" dirty="0" smtClean="0"/>
              <a:t>Access via Command Line Switch or PowerShell scripting</a:t>
            </a:r>
          </a:p>
          <a:p>
            <a:r>
              <a:rPr lang="en-US" dirty="0" smtClean="0"/>
              <a:t>Scripts</a:t>
            </a:r>
          </a:p>
          <a:p>
            <a:pPr lvl="1"/>
            <a:r>
              <a:rPr lang="en-US" dirty="0" smtClean="0"/>
              <a:t>Part of the deployment package, versioned with the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93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Twelve Factors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227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Missing?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185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And some other odds and ends</a:t>
            </a:r>
            <a:r>
              <a:rPr lang="is-IS" dirty="0" smtClean="0"/>
              <a:t>…</a:t>
            </a:r>
          </a:p>
          <a:p>
            <a:endParaRPr lang="is-IS" dirty="0"/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pivotal.io</a:t>
            </a:r>
            <a:r>
              <a:rPr lang="en-US" dirty="0">
                <a:hlinkClick r:id="rId2"/>
              </a:rPr>
              <a:t>/beyond-the-twelve-factor-app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013700" y="2667000"/>
            <a:ext cx="20828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66767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So, should I 12 factor?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Vendor Advice</a:t>
            </a:r>
          </a:p>
          <a:p>
            <a:r>
              <a:rPr lang="en-US" dirty="0" smtClean="0"/>
              <a:t>“Best Practices”</a:t>
            </a:r>
          </a:p>
          <a:p>
            <a:endParaRPr lang="en-US" dirty="0"/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i.e. It Depends</a:t>
            </a:r>
            <a:r>
              <a:rPr lang="en-US" dirty="0">
                <a:sym typeface="Symbol" charset="2"/>
              </a:rPr>
              <a:t>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71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Bottom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 smtClean="0"/>
              <a:t>Take how you are going to operate your app seriously</a:t>
            </a:r>
          </a:p>
        </p:txBody>
      </p:sp>
    </p:spTree>
    <p:extLst>
      <p:ext uri="{BB962C8B-B14F-4D97-AF65-F5344CB8AC3E}">
        <p14:creationId xmlns:p14="http://schemas.microsoft.com/office/powerpoint/2010/main" val="54021048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dirty="0" smtClean="0"/>
              <a:t>I’ll hang around for a while, so everyone that wants to get to dinner doesn’t feel obligated to stay here and listen</a:t>
            </a:r>
            <a:r>
              <a:rPr lang="is-IS" sz="4000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2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lvl="0" indent="0" algn="ctr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1800" dirty="0"/>
              <a:t>All Photos: </a:t>
            </a:r>
            <a:r>
              <a:rPr lang="en-US" sz="1800" dirty="0">
                <a:hlinkClick r:id="rId2"/>
              </a:rPr>
              <a:t>https://</a:t>
            </a:r>
            <a:r>
              <a:rPr lang="en-US" sz="1800" dirty="0" err="1">
                <a:hlinkClick r:id="rId2"/>
              </a:rPr>
              <a:t>unsplash.com</a:t>
            </a:r>
            <a:r>
              <a:rPr lang="en-US" sz="1800" dirty="0">
                <a:hlinkClick r:id="rId2"/>
              </a:rPr>
              <a:t>/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2666999"/>
            <a:ext cx="72771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98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https://12factor.net/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99519" y="2914650"/>
            <a:ext cx="79883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9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800" dirty="0" err="1" smtClean="0"/>
              <a:t>ekepes</a:t>
            </a:r>
            <a:endParaRPr lang="en-US" sz="4800" dirty="0"/>
          </a:p>
          <a:p>
            <a:pPr marL="0" indent="0" algn="ctr">
              <a:buNone/>
            </a:pPr>
            <a:r>
              <a:rPr lang="en-US" sz="1800" dirty="0" smtClean="0"/>
              <a:t>twitter/</a:t>
            </a:r>
            <a:r>
              <a:rPr lang="en-US" sz="1800" dirty="0" err="1" smtClean="0"/>
              <a:t>github</a:t>
            </a:r>
            <a:endParaRPr lang="en-US" sz="1800" dirty="0" smtClean="0"/>
          </a:p>
          <a:p>
            <a:pPr marL="0" indent="0" algn="ctr">
              <a:buNone/>
            </a:pPr>
            <a:endParaRPr lang="en-US" sz="4800" dirty="0" smtClean="0"/>
          </a:p>
          <a:p>
            <a:pPr marL="0" indent="0" algn="ctr">
              <a:buNone/>
            </a:pPr>
            <a:r>
              <a:rPr lang="en-US" sz="4800" dirty="0" err="1" smtClean="0"/>
              <a:t>eric@kepes.net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8358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I. Codebase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One Codebase tracked in revision control, many deploys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1062" y="297180"/>
            <a:ext cx="33909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77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Have a source of truth</a:t>
            </a:r>
          </a:p>
          <a:p>
            <a:r>
              <a:rPr lang="en-US" dirty="0" smtClean="0"/>
              <a:t>Eliminate surprise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73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git</a:t>
            </a:r>
            <a:r>
              <a:rPr lang="en-US" dirty="0" smtClean="0"/>
              <a:t>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your code in source control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800350" y="5932170"/>
            <a:ext cx="602361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Or TFS if you must</a:t>
            </a:r>
            <a:r>
              <a:rPr lang="is-IS" dirty="0" smtClean="0"/>
              <a:t>… </a:t>
            </a:r>
            <a:r>
              <a:rPr lang="is-I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60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17081</TotalTime>
  <Words>849</Words>
  <Application>Microsoft Macintosh PowerPoint</Application>
  <PresentationFormat>Widescreen</PresentationFormat>
  <Paragraphs>197</Paragraphs>
  <Slides>67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3" baseType="lpstr">
      <vt:lpstr>Calibri</vt:lpstr>
      <vt:lpstr>Corbel</vt:lpstr>
      <vt:lpstr>Symbol</vt:lpstr>
      <vt:lpstr>Wingdings</vt:lpstr>
      <vt:lpstr>Arial</vt:lpstr>
      <vt:lpstr>Parallax</vt:lpstr>
      <vt:lpstr>Can I Build a 12-Factor App in .Net?</vt:lpstr>
      <vt:lpstr>NO</vt:lpstr>
      <vt:lpstr>What is this 12 Factors thing, anyway?</vt:lpstr>
      <vt:lpstr>Why would I?</vt:lpstr>
      <vt:lpstr>Why wouldn’t I?</vt:lpstr>
      <vt:lpstr>The Twelve Factors</vt:lpstr>
      <vt:lpstr>I. Codebase</vt:lpstr>
      <vt:lpstr>Goal</vt:lpstr>
      <vt:lpstr>Use git*</vt:lpstr>
      <vt:lpstr>1:1</vt:lpstr>
      <vt:lpstr>II. Dependencies</vt:lpstr>
      <vt:lpstr>Goal</vt:lpstr>
      <vt:lpstr>Use Nuget</vt:lpstr>
      <vt:lpstr>Versioning</vt:lpstr>
      <vt:lpstr>III. Config</vt:lpstr>
      <vt:lpstr>Goal</vt:lpstr>
      <vt:lpstr>Environment Variables</vt:lpstr>
      <vt:lpstr>Don’t</vt:lpstr>
      <vt:lpstr>Namespacing</vt:lpstr>
      <vt:lpstr>IV. Backing Services</vt:lpstr>
      <vt:lpstr>Goal</vt:lpstr>
      <vt:lpstr>Connect through well-known APIs</vt:lpstr>
      <vt:lpstr>Swapable</vt:lpstr>
      <vt:lpstr>No Location-awareness</vt:lpstr>
      <vt:lpstr>V. Build, Release, Run</vt:lpstr>
      <vt:lpstr>Goal</vt:lpstr>
      <vt:lpstr>Build</vt:lpstr>
      <vt:lpstr>Release</vt:lpstr>
      <vt:lpstr>Release</vt:lpstr>
      <vt:lpstr>Rollback</vt:lpstr>
      <vt:lpstr>Run</vt:lpstr>
      <vt:lpstr>VI. Processes</vt:lpstr>
      <vt:lpstr>Goal</vt:lpstr>
      <vt:lpstr>Run as a Console App</vt:lpstr>
      <vt:lpstr>OWIN</vt:lpstr>
      <vt:lpstr>TopShelf</vt:lpstr>
      <vt:lpstr>VII. Port Binding</vt:lpstr>
      <vt:lpstr>Goal</vt:lpstr>
      <vt:lpstr>Expose Over TCP</vt:lpstr>
      <vt:lpstr>VIII. Concurrency</vt:lpstr>
      <vt:lpstr>Goal</vt:lpstr>
      <vt:lpstr>Build Stateless</vt:lpstr>
      <vt:lpstr>IX. Disposability</vt:lpstr>
      <vt:lpstr>Goal</vt:lpstr>
      <vt:lpstr>Cattle Not Pets</vt:lpstr>
      <vt:lpstr>Working with Resources</vt:lpstr>
      <vt:lpstr>X. Dev/Prod Parity</vt:lpstr>
      <vt:lpstr>Goal</vt:lpstr>
      <vt:lpstr>“Practice Like You Play”</vt:lpstr>
      <vt:lpstr>Not Hardware Parity</vt:lpstr>
      <vt:lpstr>Support</vt:lpstr>
      <vt:lpstr>XI. Logs</vt:lpstr>
      <vt:lpstr>Goal</vt:lpstr>
      <vt:lpstr>Logs Are Important</vt:lpstr>
      <vt:lpstr>Log Aggregation</vt:lpstr>
      <vt:lpstr>Machine Readable Logs</vt:lpstr>
      <vt:lpstr>XII. Admin Processes</vt:lpstr>
      <vt:lpstr>Goal</vt:lpstr>
      <vt:lpstr>Build Admin Tooling in</vt:lpstr>
      <vt:lpstr>What’s Missing?</vt:lpstr>
      <vt:lpstr>Security!</vt:lpstr>
      <vt:lpstr>So, should I 12 factor?</vt:lpstr>
      <vt:lpstr>The Bottom Line</vt:lpstr>
      <vt:lpstr>Questions?</vt:lpstr>
      <vt:lpstr>Credits</vt:lpstr>
      <vt:lpstr>https://12factor.net/</vt:lpstr>
      <vt:lpstr>Thank You!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I Build a 12-Factor App in .Net?</dc:title>
  <dc:creator>Eric Kepes</dc:creator>
  <cp:lastModifiedBy>Eric Kepes</cp:lastModifiedBy>
  <cp:revision>42</cp:revision>
  <dcterms:created xsi:type="dcterms:W3CDTF">2016-12-10T19:12:23Z</dcterms:created>
  <dcterms:modified xsi:type="dcterms:W3CDTF">2017-01-12T20:40:28Z</dcterms:modified>
</cp:coreProperties>
</file>

<file path=docProps/thumbnail.jpeg>
</file>